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8B32E-3E79-43D7-977D-30E034ED1A2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92A938-A84F-4325-92DE-C4776E846323}">
      <dgm:prSet phldrT="[Текст]"/>
      <dgm:spPr/>
      <dgm:t>
        <a:bodyPr/>
        <a:lstStyle/>
        <a:p>
          <a:r>
            <a:rPr lang="ru-RU" b="1" dirty="0" smtClean="0"/>
            <a:t>виды моделей</a:t>
          </a:r>
          <a:endParaRPr lang="ru-RU" dirty="0"/>
        </a:p>
      </dgm:t>
    </dgm:pt>
    <dgm:pt modelId="{F70F6201-8FC3-4269-917D-33A121463D53}" type="parTrans" cxnId="{FDD0F5C8-6736-445B-AA89-62DF5068F563}">
      <dgm:prSet/>
      <dgm:spPr/>
      <dgm:t>
        <a:bodyPr/>
        <a:lstStyle/>
        <a:p>
          <a:endParaRPr lang="ru-RU"/>
        </a:p>
      </dgm:t>
    </dgm:pt>
    <dgm:pt modelId="{769D6FE6-D42D-45BF-81BC-31595F6EFC4A}" type="sibTrans" cxnId="{FDD0F5C8-6736-445B-AA89-62DF5068F563}">
      <dgm:prSet/>
      <dgm:spPr/>
      <dgm:t>
        <a:bodyPr/>
        <a:lstStyle/>
        <a:p>
          <a:endParaRPr lang="ru-RU"/>
        </a:p>
      </dgm:t>
    </dgm:pt>
    <dgm:pt modelId="{6EE59BB1-0AEF-4DA2-BEB8-623F2D96EBDB}">
      <dgm:prSet phldrT="[Текст]"/>
      <dgm:spPr/>
      <dgm:t>
        <a:bodyPr/>
        <a:lstStyle/>
        <a:p>
          <a:r>
            <a:rPr lang="ru-RU" b="1" i="0" dirty="0" smtClean="0"/>
            <a:t>Предметные</a:t>
          </a:r>
          <a:endParaRPr lang="ru-RU" i="0" dirty="0"/>
        </a:p>
      </dgm:t>
    </dgm:pt>
    <dgm:pt modelId="{7375516B-3EF7-4CDC-822E-4D14CF9FB30F}" type="parTrans" cxnId="{E9AC5FC7-615F-4F3F-BD84-4121D9BBE595}">
      <dgm:prSet/>
      <dgm:spPr/>
      <dgm:t>
        <a:bodyPr/>
        <a:lstStyle/>
        <a:p>
          <a:endParaRPr lang="ru-RU"/>
        </a:p>
      </dgm:t>
    </dgm:pt>
    <dgm:pt modelId="{FA1850E0-D201-4CCE-94C1-1174C5C1B2C8}" type="sibTrans" cxnId="{E9AC5FC7-615F-4F3F-BD84-4121D9BBE595}">
      <dgm:prSet/>
      <dgm:spPr/>
      <dgm:t>
        <a:bodyPr/>
        <a:lstStyle/>
        <a:p>
          <a:endParaRPr lang="ru-RU"/>
        </a:p>
      </dgm:t>
    </dgm:pt>
    <dgm:pt modelId="{626D2CBF-98E0-4F83-98BA-41B02773F480}">
      <dgm:prSet phldrT="[Текст]"/>
      <dgm:spPr/>
      <dgm:t>
        <a:bodyPr/>
        <a:lstStyle/>
        <a:p>
          <a:r>
            <a:rPr lang="ru-RU" b="1" i="0" dirty="0" smtClean="0"/>
            <a:t>Предметно-схематические</a:t>
          </a:r>
          <a:r>
            <a:rPr lang="ru-RU" i="1" dirty="0" smtClean="0"/>
            <a:t> </a:t>
          </a:r>
          <a:endParaRPr lang="ru-RU" dirty="0"/>
        </a:p>
      </dgm:t>
    </dgm:pt>
    <dgm:pt modelId="{2E22AEDF-0D0C-4C0C-9293-F0A078CE30C1}" type="parTrans" cxnId="{EC692502-C4FC-4C61-BEAA-FE9A991825D3}">
      <dgm:prSet/>
      <dgm:spPr/>
      <dgm:t>
        <a:bodyPr/>
        <a:lstStyle/>
        <a:p>
          <a:endParaRPr lang="ru-RU"/>
        </a:p>
      </dgm:t>
    </dgm:pt>
    <dgm:pt modelId="{F1612CFC-F6C6-4AF0-8512-E962E075E14A}" type="sibTrans" cxnId="{EC692502-C4FC-4C61-BEAA-FE9A991825D3}">
      <dgm:prSet/>
      <dgm:spPr/>
      <dgm:t>
        <a:bodyPr/>
        <a:lstStyle/>
        <a:p>
          <a:endParaRPr lang="ru-RU"/>
        </a:p>
      </dgm:t>
    </dgm:pt>
    <dgm:pt modelId="{52DD7707-57DD-42E9-9386-6CFBD24059A3}">
      <dgm:prSet phldrT="[Текст]"/>
      <dgm:spPr/>
      <dgm:t>
        <a:bodyPr/>
        <a:lstStyle/>
        <a:p>
          <a:r>
            <a:rPr lang="ru-RU" b="1" i="0" dirty="0" smtClean="0"/>
            <a:t>Графические</a:t>
          </a:r>
          <a:endParaRPr lang="ru-RU" i="0" dirty="0"/>
        </a:p>
      </dgm:t>
    </dgm:pt>
    <dgm:pt modelId="{8CEBB6AE-157B-4748-AB58-1134B1B2CDEE}" type="parTrans" cxnId="{0CCB4C7D-2810-4EC1-9B0C-B01063DF5BE7}">
      <dgm:prSet/>
      <dgm:spPr/>
      <dgm:t>
        <a:bodyPr/>
        <a:lstStyle/>
        <a:p>
          <a:endParaRPr lang="ru-RU"/>
        </a:p>
      </dgm:t>
    </dgm:pt>
    <dgm:pt modelId="{320C6F61-136F-4E42-BD14-1D508D9BCC83}" type="sibTrans" cxnId="{0CCB4C7D-2810-4EC1-9B0C-B01063DF5BE7}">
      <dgm:prSet/>
      <dgm:spPr/>
      <dgm:t>
        <a:bodyPr/>
        <a:lstStyle/>
        <a:p>
          <a:endParaRPr lang="ru-RU"/>
        </a:p>
      </dgm:t>
    </dgm:pt>
    <dgm:pt modelId="{6606659E-C44C-455A-B53C-1144564194DA}" type="pres">
      <dgm:prSet presAssocID="{5988B32E-3E79-43D7-977D-30E034ED1A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E8868F-E0A3-46E8-AF7A-204EEF893935}" type="pres">
      <dgm:prSet presAssocID="{1C92A938-A84F-4325-92DE-C4776E846323}" presName="centerShape" presStyleLbl="node0" presStyleIdx="0" presStyleCnt="1"/>
      <dgm:spPr/>
      <dgm:t>
        <a:bodyPr/>
        <a:lstStyle/>
        <a:p>
          <a:endParaRPr lang="ru-RU"/>
        </a:p>
      </dgm:t>
    </dgm:pt>
    <dgm:pt modelId="{0BF35B37-E202-4F03-B3F9-D25005100DD5}" type="pres">
      <dgm:prSet presAssocID="{7375516B-3EF7-4CDC-822E-4D14CF9FB30F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066E9CAE-53DB-4B4C-8188-FBF45904D420}" type="pres">
      <dgm:prSet presAssocID="{6EE59BB1-0AEF-4DA2-BEB8-623F2D96EBDB}" presName="node" presStyleLbl="node1" presStyleIdx="0" presStyleCnt="3" custRadScaleRad="118213" custRadScaleInc="-16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0074B-4CD4-476A-A54E-BD80BB8533CD}" type="pres">
      <dgm:prSet presAssocID="{2E22AEDF-0D0C-4C0C-9293-F0A078CE30C1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0600ADF-72CD-4FE5-8DCC-1F834A3CE59E}" type="pres">
      <dgm:prSet presAssocID="{626D2CBF-98E0-4F83-98BA-41B02773F4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2FFE2-2095-49D7-803C-034A99CE9660}" type="pres">
      <dgm:prSet presAssocID="{8CEBB6AE-157B-4748-AB58-1134B1B2CDEE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8AF3CB3C-DDD4-43EA-B920-83E0AE470DCE}" type="pres">
      <dgm:prSet presAssocID="{52DD7707-57DD-42E9-9386-6CFBD24059A3}" presName="node" presStyleLbl="node1" presStyleIdx="2" presStyleCnt="3" custRadScaleRad="113277" custRadScaleInc="11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41973-A955-4257-AF88-A8F2F5F7B5D9}" type="presOf" srcId="{2E22AEDF-0D0C-4C0C-9293-F0A078CE30C1}" destId="{B8B0074B-4CD4-476A-A54E-BD80BB8533CD}" srcOrd="0" destOrd="0" presId="urn:microsoft.com/office/officeart/2005/8/layout/radial4"/>
    <dgm:cxn modelId="{FDD0F5C8-6736-445B-AA89-62DF5068F563}" srcId="{5988B32E-3E79-43D7-977D-30E034ED1A21}" destId="{1C92A938-A84F-4325-92DE-C4776E846323}" srcOrd="0" destOrd="0" parTransId="{F70F6201-8FC3-4269-917D-33A121463D53}" sibTransId="{769D6FE6-D42D-45BF-81BC-31595F6EFC4A}"/>
    <dgm:cxn modelId="{EC692502-C4FC-4C61-BEAA-FE9A991825D3}" srcId="{1C92A938-A84F-4325-92DE-C4776E846323}" destId="{626D2CBF-98E0-4F83-98BA-41B02773F480}" srcOrd="1" destOrd="0" parTransId="{2E22AEDF-0D0C-4C0C-9293-F0A078CE30C1}" sibTransId="{F1612CFC-F6C6-4AF0-8512-E962E075E14A}"/>
    <dgm:cxn modelId="{BE6ACB03-2015-4549-9274-4247D4BE46A5}" type="presOf" srcId="{626D2CBF-98E0-4F83-98BA-41B02773F480}" destId="{70600ADF-72CD-4FE5-8DCC-1F834A3CE59E}" srcOrd="0" destOrd="0" presId="urn:microsoft.com/office/officeart/2005/8/layout/radial4"/>
    <dgm:cxn modelId="{C1928A6B-F1A3-4552-BEDD-56993726589D}" type="presOf" srcId="{7375516B-3EF7-4CDC-822E-4D14CF9FB30F}" destId="{0BF35B37-E202-4F03-B3F9-D25005100DD5}" srcOrd="0" destOrd="0" presId="urn:microsoft.com/office/officeart/2005/8/layout/radial4"/>
    <dgm:cxn modelId="{903C918F-08E3-4AAE-B5EE-C6458760C724}" type="presOf" srcId="{1C92A938-A84F-4325-92DE-C4776E846323}" destId="{2CE8868F-E0A3-46E8-AF7A-204EEF893935}" srcOrd="0" destOrd="0" presId="urn:microsoft.com/office/officeart/2005/8/layout/radial4"/>
    <dgm:cxn modelId="{6E66CC60-ACA2-42D7-9EF5-7AAE46644379}" type="presOf" srcId="{8CEBB6AE-157B-4748-AB58-1134B1B2CDEE}" destId="{9C82FFE2-2095-49D7-803C-034A99CE9660}" srcOrd="0" destOrd="0" presId="urn:microsoft.com/office/officeart/2005/8/layout/radial4"/>
    <dgm:cxn modelId="{8B976DA9-DEC6-4BBF-8C8E-ECE560D36DCC}" type="presOf" srcId="{52DD7707-57DD-42E9-9386-6CFBD24059A3}" destId="{8AF3CB3C-DDD4-43EA-B920-83E0AE470DCE}" srcOrd="0" destOrd="0" presId="urn:microsoft.com/office/officeart/2005/8/layout/radial4"/>
    <dgm:cxn modelId="{0CCB4C7D-2810-4EC1-9B0C-B01063DF5BE7}" srcId="{1C92A938-A84F-4325-92DE-C4776E846323}" destId="{52DD7707-57DD-42E9-9386-6CFBD24059A3}" srcOrd="2" destOrd="0" parTransId="{8CEBB6AE-157B-4748-AB58-1134B1B2CDEE}" sibTransId="{320C6F61-136F-4E42-BD14-1D508D9BCC83}"/>
    <dgm:cxn modelId="{E9AC5FC7-615F-4F3F-BD84-4121D9BBE595}" srcId="{1C92A938-A84F-4325-92DE-C4776E846323}" destId="{6EE59BB1-0AEF-4DA2-BEB8-623F2D96EBDB}" srcOrd="0" destOrd="0" parTransId="{7375516B-3EF7-4CDC-822E-4D14CF9FB30F}" sibTransId="{FA1850E0-D201-4CCE-94C1-1174C5C1B2C8}"/>
    <dgm:cxn modelId="{BAFCAF03-1C74-4D09-BFF5-1B13584F4E02}" type="presOf" srcId="{6EE59BB1-0AEF-4DA2-BEB8-623F2D96EBDB}" destId="{066E9CAE-53DB-4B4C-8188-FBF45904D420}" srcOrd="0" destOrd="0" presId="urn:microsoft.com/office/officeart/2005/8/layout/radial4"/>
    <dgm:cxn modelId="{A3FF11DD-FFD9-46A8-B837-BD824E596265}" type="presOf" srcId="{5988B32E-3E79-43D7-977D-30E034ED1A21}" destId="{6606659E-C44C-455A-B53C-1144564194DA}" srcOrd="0" destOrd="0" presId="urn:microsoft.com/office/officeart/2005/8/layout/radial4"/>
    <dgm:cxn modelId="{2AA64651-D398-4DD1-9FA4-CADDA1AA59FD}" type="presParOf" srcId="{6606659E-C44C-455A-B53C-1144564194DA}" destId="{2CE8868F-E0A3-46E8-AF7A-204EEF893935}" srcOrd="0" destOrd="0" presId="urn:microsoft.com/office/officeart/2005/8/layout/radial4"/>
    <dgm:cxn modelId="{B6ADCDAD-9A7F-4F97-8B61-3A1F4055CBD1}" type="presParOf" srcId="{6606659E-C44C-455A-B53C-1144564194DA}" destId="{0BF35B37-E202-4F03-B3F9-D25005100DD5}" srcOrd="1" destOrd="0" presId="urn:microsoft.com/office/officeart/2005/8/layout/radial4"/>
    <dgm:cxn modelId="{E3893ED8-EE2D-4CDA-A3EE-3CB09BCA9813}" type="presParOf" srcId="{6606659E-C44C-455A-B53C-1144564194DA}" destId="{066E9CAE-53DB-4B4C-8188-FBF45904D420}" srcOrd="2" destOrd="0" presId="urn:microsoft.com/office/officeart/2005/8/layout/radial4"/>
    <dgm:cxn modelId="{3DACF8F5-DE34-438B-AA3C-917CB7EF313F}" type="presParOf" srcId="{6606659E-C44C-455A-B53C-1144564194DA}" destId="{B8B0074B-4CD4-476A-A54E-BD80BB8533CD}" srcOrd="3" destOrd="0" presId="urn:microsoft.com/office/officeart/2005/8/layout/radial4"/>
    <dgm:cxn modelId="{797D528B-C16A-44C9-A012-B2E69333DA59}" type="presParOf" srcId="{6606659E-C44C-455A-B53C-1144564194DA}" destId="{70600ADF-72CD-4FE5-8DCC-1F834A3CE59E}" srcOrd="4" destOrd="0" presId="urn:microsoft.com/office/officeart/2005/8/layout/radial4"/>
    <dgm:cxn modelId="{197662E6-04C2-418B-9BCF-6D10174F0F87}" type="presParOf" srcId="{6606659E-C44C-455A-B53C-1144564194DA}" destId="{9C82FFE2-2095-49D7-803C-034A99CE9660}" srcOrd="5" destOrd="0" presId="urn:microsoft.com/office/officeart/2005/8/layout/radial4"/>
    <dgm:cxn modelId="{9DF0A38E-D5F7-4B45-B0EA-E3919B584520}" type="presParOf" srcId="{6606659E-C44C-455A-B53C-1144564194DA}" destId="{8AF3CB3C-DDD4-43EA-B920-83E0AE470DC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E8868F-E0A3-46E8-AF7A-204EEF893935}">
      <dsp:nvSpPr>
        <dsp:cNvPr id="0" name=""/>
        <dsp:cNvSpPr/>
      </dsp:nvSpPr>
      <dsp:spPr>
        <a:xfrm>
          <a:off x="3040692" y="2559902"/>
          <a:ext cx="2148214" cy="2148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виды моделей</a:t>
          </a:r>
          <a:endParaRPr lang="ru-RU" sz="3100" kern="1200" dirty="0"/>
        </a:p>
      </dsp:txBody>
      <dsp:txXfrm>
        <a:off x="3040692" y="2559902"/>
        <a:ext cx="2148214" cy="2148214"/>
      </dsp:txXfrm>
    </dsp:sp>
    <dsp:sp modelId="{0BF35B37-E202-4F03-B3F9-D25005100DD5}">
      <dsp:nvSpPr>
        <dsp:cNvPr id="0" name=""/>
        <dsp:cNvSpPr/>
      </dsp:nvSpPr>
      <dsp:spPr>
        <a:xfrm rot="12315324">
          <a:off x="1000840" y="2361817"/>
          <a:ext cx="2132189" cy="6122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E9CAE-53DB-4B4C-8188-FBF45904D420}">
      <dsp:nvSpPr>
        <dsp:cNvPr id="0" name=""/>
        <dsp:cNvSpPr/>
      </dsp:nvSpPr>
      <dsp:spPr>
        <a:xfrm>
          <a:off x="82341" y="1396763"/>
          <a:ext cx="2040804" cy="163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/>
            <a:t>Предметные</a:t>
          </a:r>
          <a:endParaRPr lang="ru-RU" sz="2200" i="0" kern="1200" dirty="0"/>
        </a:p>
      </dsp:txBody>
      <dsp:txXfrm>
        <a:off x="82341" y="1396763"/>
        <a:ext cx="2040804" cy="1632643"/>
      </dsp:txXfrm>
    </dsp:sp>
    <dsp:sp modelId="{B8B0074B-4CD4-476A-A54E-BD80BB8533CD}">
      <dsp:nvSpPr>
        <dsp:cNvPr id="0" name=""/>
        <dsp:cNvSpPr/>
      </dsp:nvSpPr>
      <dsp:spPr>
        <a:xfrm rot="16200000">
          <a:off x="3291150" y="1334257"/>
          <a:ext cx="1647299" cy="6122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00ADF-72CD-4FE5-8DCC-1F834A3CE59E}">
      <dsp:nvSpPr>
        <dsp:cNvPr id="0" name=""/>
        <dsp:cNvSpPr/>
      </dsp:nvSpPr>
      <dsp:spPr>
        <a:xfrm>
          <a:off x="3094397" y="407"/>
          <a:ext cx="2040804" cy="163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/>
            <a:t>Предметно-схематические</a:t>
          </a:r>
          <a:r>
            <a:rPr lang="ru-RU" sz="2200" i="1" kern="1200" dirty="0" smtClean="0"/>
            <a:t> </a:t>
          </a:r>
          <a:endParaRPr lang="ru-RU" sz="2200" kern="1200" dirty="0"/>
        </a:p>
      </dsp:txBody>
      <dsp:txXfrm>
        <a:off x="3094397" y="407"/>
        <a:ext cx="2040804" cy="1632643"/>
      </dsp:txXfrm>
    </dsp:sp>
    <dsp:sp modelId="{9C82FFE2-2095-49D7-803C-034A99CE9660}">
      <dsp:nvSpPr>
        <dsp:cNvPr id="0" name=""/>
        <dsp:cNvSpPr/>
      </dsp:nvSpPr>
      <dsp:spPr>
        <a:xfrm rot="19926456">
          <a:off x="5050827" y="2302938"/>
          <a:ext cx="2000776" cy="61224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3CB3C-DDD4-43EA-B920-83E0AE470DCE}">
      <dsp:nvSpPr>
        <dsp:cNvPr id="0" name=""/>
        <dsp:cNvSpPr/>
      </dsp:nvSpPr>
      <dsp:spPr>
        <a:xfrm>
          <a:off x="5914985" y="1324743"/>
          <a:ext cx="2040804" cy="163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/>
            <a:t>Графические</a:t>
          </a:r>
          <a:endParaRPr lang="ru-RU" sz="2200" i="0" kern="1200" dirty="0"/>
        </a:p>
      </dsp:txBody>
      <dsp:txXfrm>
        <a:off x="5914985" y="1324743"/>
        <a:ext cx="2040804" cy="1632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4568-5631-47E8-9D01-AC561B61F50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83A-9D5B-426B-84EF-7A9B9B610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4568-5631-47E8-9D01-AC561B61F50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83A-9D5B-426B-84EF-7A9B9B610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4568-5631-47E8-9D01-AC561B61F50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83A-9D5B-426B-84EF-7A9B9B610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4568-5631-47E8-9D01-AC561B61F50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83A-9D5B-426B-84EF-7A9B9B610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4568-5631-47E8-9D01-AC561B61F50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20883A-9D5B-426B-84EF-7A9B9B610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4568-5631-47E8-9D01-AC561B61F50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83A-9D5B-426B-84EF-7A9B9B610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4568-5631-47E8-9D01-AC561B61F50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83A-9D5B-426B-84EF-7A9B9B610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4568-5631-47E8-9D01-AC561B61F50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83A-9D5B-426B-84EF-7A9B9B610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4568-5631-47E8-9D01-AC561B61F50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83A-9D5B-426B-84EF-7A9B9B610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4568-5631-47E8-9D01-AC561B61F50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83A-9D5B-426B-84EF-7A9B9B610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34568-5631-47E8-9D01-AC561B61F50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883A-9D5B-426B-84EF-7A9B9B610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934568-5631-47E8-9D01-AC561B61F50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20883A-9D5B-426B-84EF-7A9B9B610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24936" cy="43924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Использование технологии моделирования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 в экологическом образовании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 дошкольников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941168"/>
            <a:ext cx="6152728" cy="12241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Воспитатель МБДОУ </a:t>
            </a:r>
            <a:r>
              <a:rPr lang="ru-RU" dirty="0" err="1" smtClean="0"/>
              <a:t>д</a:t>
            </a:r>
            <a:r>
              <a:rPr lang="ru-RU" dirty="0" smtClean="0"/>
              <a:t>/с «Полянка»</a:t>
            </a:r>
          </a:p>
          <a:p>
            <a:r>
              <a:rPr lang="ru-RU" dirty="0" err="1" smtClean="0"/>
              <a:t>Береснева</a:t>
            </a:r>
            <a:r>
              <a:rPr lang="ru-RU" dirty="0" smtClean="0"/>
              <a:t> Н.П.</a:t>
            </a:r>
          </a:p>
          <a:p>
            <a:r>
              <a:rPr lang="ru-RU" dirty="0" err="1" smtClean="0"/>
              <a:t>Р.п.Шаранга</a:t>
            </a:r>
            <a:endParaRPr lang="ru-RU" dirty="0" smtClean="0"/>
          </a:p>
          <a:p>
            <a:r>
              <a:rPr lang="ru-RU" dirty="0" smtClean="0"/>
              <a:t>2015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Карты-схемы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419872" y="836712"/>
            <a:ext cx="5266928" cy="5289451"/>
          </a:xfrm>
        </p:spPr>
        <p:txBody>
          <a:bodyPr>
            <a:noAutofit/>
          </a:bodyPr>
          <a:lstStyle/>
          <a:p>
            <a:r>
              <a:rPr lang="ru-RU" sz="2400" dirty="0" smtClean="0"/>
              <a:t>Графическое моделирование может быть использовано при составлении </a:t>
            </a:r>
            <a:r>
              <a:rPr lang="ru-RU" sz="2400" b="1" dirty="0" smtClean="0"/>
              <a:t>карты-схемы</a:t>
            </a:r>
            <a:r>
              <a:rPr lang="ru-RU" sz="2400" dirty="0" smtClean="0"/>
              <a:t> помещения группы, участка детского сада, территории ближайшего природного окружения. </a:t>
            </a:r>
          </a:p>
          <a:p>
            <a:r>
              <a:rPr lang="ru-RU" sz="2400" dirty="0" smtClean="0"/>
              <a:t>Составление карты-схемы особенно целесообразно при создании экологической тропы, определении маршрута в природу, по которому дети регулярно совершают прогулки и экскурсии.</a:t>
            </a:r>
            <a:endParaRPr lang="ru-RU" sz="2400" dirty="0"/>
          </a:p>
        </p:txBody>
      </p:sp>
      <p:pic>
        <p:nvPicPr>
          <p:cNvPr id="6" name="Picture 2" descr="G:\DCIM\101SSCAM\ST8302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573" t="8306" r="3031" b="7437"/>
          <a:stretch>
            <a:fillRect/>
          </a:stretch>
        </p:blipFill>
        <p:spPr bwMode="auto">
          <a:xfrm>
            <a:off x="971601" y="2348879"/>
            <a:ext cx="2664296" cy="1944217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DCIM\100KZ915\100_3864.JPG"/>
          <p:cNvPicPr>
            <a:picLocks noChangeAspect="1" noChangeArrowheads="1"/>
          </p:cNvPicPr>
          <p:nvPr/>
        </p:nvPicPr>
        <p:blipFill>
          <a:blip r:embed="rId3" cstate="print"/>
          <a:srcRect l="4000" t="9333" r="14000" b="2667"/>
          <a:stretch>
            <a:fillRect/>
          </a:stretch>
        </p:blipFill>
        <p:spPr bwMode="auto">
          <a:xfrm>
            <a:off x="467544" y="4581128"/>
            <a:ext cx="2448272" cy="1872208"/>
          </a:xfrm>
          <a:prstGeom prst="cloud">
            <a:avLst/>
          </a:prstGeom>
          <a:noFill/>
        </p:spPr>
      </p:pic>
      <p:pic>
        <p:nvPicPr>
          <p:cNvPr id="8" name="Picture 3" descr="E:\DCIM\100KZ915\100_3866.JPG"/>
          <p:cNvPicPr>
            <a:picLocks noChangeAspect="1" noChangeArrowheads="1"/>
          </p:cNvPicPr>
          <p:nvPr/>
        </p:nvPicPr>
        <p:blipFill>
          <a:blip r:embed="rId4" cstate="print"/>
          <a:srcRect l="14151" r="8018"/>
          <a:stretch>
            <a:fillRect/>
          </a:stretch>
        </p:blipFill>
        <p:spPr bwMode="auto">
          <a:xfrm>
            <a:off x="467544" y="138778"/>
            <a:ext cx="2122273" cy="2045086"/>
          </a:xfrm>
          <a:prstGeom prst="cloud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Использование </a:t>
            </a:r>
            <a:r>
              <a:rPr lang="ru-RU" sz="3600" dirty="0" err="1" smtClean="0">
                <a:solidFill>
                  <a:srgbClr val="00B050"/>
                </a:solidFill>
              </a:rPr>
              <a:t>мнемотаблиц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1052736"/>
            <a:ext cx="5338936" cy="51845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err="1" smtClean="0"/>
              <a:t>Мнемотаблица</a:t>
            </a:r>
            <a:r>
              <a:rPr lang="ru-RU" sz="3800" b="1" dirty="0" smtClean="0"/>
              <a:t> </a:t>
            </a:r>
            <a:r>
              <a:rPr lang="ru-RU" sz="3800" dirty="0" smtClean="0"/>
              <a:t>– это схема, в которую заложена определенная информация. Овладение приемами работы с </a:t>
            </a:r>
            <a:r>
              <a:rPr lang="ru-RU" sz="3800" dirty="0" err="1" smtClean="0"/>
              <a:t>мнемотаблицами</a:t>
            </a:r>
            <a:r>
              <a:rPr lang="ru-RU" sz="3800" dirty="0" smtClean="0"/>
              <a:t> значительно сокращает время обучения и одновременно решает задачи, направленные на:</a:t>
            </a:r>
          </a:p>
          <a:p>
            <a:r>
              <a:rPr lang="ru-RU" sz="3800" dirty="0" smtClean="0"/>
              <a:t>- развитие основных психических процессов – памяти, внимания, образного мышления;</a:t>
            </a:r>
          </a:p>
          <a:p>
            <a:r>
              <a:rPr lang="ru-RU" sz="3800" dirty="0" smtClean="0"/>
              <a:t>- перекодирование информации, т.е. преобразования из абстрактных символов в образы;</a:t>
            </a:r>
          </a:p>
          <a:p>
            <a:r>
              <a:rPr lang="ru-RU" sz="3800" dirty="0" smtClean="0"/>
              <a:t>- развитие мелкой моторики рук при частичном или полном графическом воспроизведении.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3322712" cy="249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Работа с </a:t>
            </a:r>
            <a:r>
              <a:rPr lang="ru-RU" sz="3200" dirty="0" err="1" smtClean="0">
                <a:solidFill>
                  <a:srgbClr val="00B050"/>
                </a:solidFill>
              </a:rPr>
              <a:t>мнемотаблицами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Этап 1: Рассматривание таблицы и разбор, что в ней изображено.</a:t>
            </a:r>
          </a:p>
          <a:p>
            <a:pPr>
              <a:buNone/>
            </a:pPr>
            <a:r>
              <a:rPr lang="ru-RU" sz="2400" dirty="0" smtClean="0"/>
              <a:t>Этап 2: Осуществляется так называемое перекодирование информации, т.е. преобразование из абстрактных символов в образы.</a:t>
            </a:r>
          </a:p>
          <a:p>
            <a:pPr>
              <a:buNone/>
            </a:pPr>
            <a:r>
              <a:rPr lang="ru-RU" sz="2400" dirty="0" smtClean="0"/>
              <a:t>Этап 3: После перекодировки осуществляется пересказ, т.е. происходит отработка метода заполнения.</a:t>
            </a:r>
          </a:p>
          <a:p>
            <a:pPr>
              <a:buNone/>
            </a:pPr>
            <a:r>
              <a:rPr lang="ru-RU" sz="2400" dirty="0" smtClean="0"/>
              <a:t>Этап 4: Графическая зарисовка </a:t>
            </a:r>
            <a:r>
              <a:rPr lang="ru-RU" sz="2400" dirty="0" err="1" smtClean="0"/>
              <a:t>мнемотаблицы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400" dirty="0" smtClean="0"/>
              <a:t>Этап 5: Каждая таблица может быть воспроизведена ребенком при ее показе ему.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Заключение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1846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 Таким образом, результаты  показывают, что применение метода моделирования при систематизации знаний дошкольников об окружающем дает ощутимые положительные результаты, а именно:</a:t>
            </a:r>
          </a:p>
          <a:p>
            <a:r>
              <a:rPr lang="ru-RU" dirty="0" smtClean="0"/>
              <a:t>- позволяет выявить скрытые связи между явлениями и сделать их доступными пониманию ребенка;</a:t>
            </a:r>
          </a:p>
          <a:p>
            <a:r>
              <a:rPr lang="ru-RU" dirty="0" smtClean="0"/>
              <a:t>- положительно влияет на развитие речи, обогащает словарный запас;</a:t>
            </a:r>
          </a:p>
          <a:p>
            <a:r>
              <a:rPr lang="ru-RU" dirty="0" smtClean="0"/>
              <a:t>- улучшает понимание ребенком структуры и взаимосвязи составных частей объекта или явления;</a:t>
            </a:r>
          </a:p>
          <a:p>
            <a:r>
              <a:rPr lang="ru-RU" dirty="0" smtClean="0"/>
              <a:t>- повышает наблюдательность ребенка, дает ему возможность заметить особенности окружающего мира;</a:t>
            </a:r>
          </a:p>
          <a:p>
            <a:r>
              <a:rPr lang="ru-RU" dirty="0" smtClean="0"/>
              <a:t>- формирует цельное представление об экосистемах и временах года. 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51920" y="404664"/>
            <a:ext cx="4896544" cy="58326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В результате освоения детьми дошкольного возраста моделирования значительно повышается уровень их экологической воспитанности, которая выражается, прежде всего, в качественно новом отношении к природе. </a:t>
            </a:r>
          </a:p>
          <a:p>
            <a:r>
              <a:rPr lang="ru-RU" dirty="0" smtClean="0"/>
              <a:t>   Моделирование позволяет дошкольникам овладеть умением экологически целесообразно вести себя в природе. Ребенок накапливает нравственно-ценностный опыт отношения к миру, что придает его деятельности гуманный характер.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038" y="908720"/>
            <a:ext cx="349888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Литература</a:t>
            </a:r>
            <a:br>
              <a:rPr lang="ru-RU" sz="3200" dirty="0" smtClean="0">
                <a:solidFill>
                  <a:srgbClr val="00B050"/>
                </a:solidFill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dirty="0" smtClean="0"/>
              <a:t>1. Артемова Л.В. Окружающий мир в дидактических играх. – М., 1993 г.</a:t>
            </a:r>
          </a:p>
          <a:p>
            <a:pPr>
              <a:buNone/>
            </a:pPr>
            <a:r>
              <a:rPr lang="ru-RU" sz="2600" dirty="0" smtClean="0"/>
              <a:t>2. Бондаренко Т.М. Экологические занятия с детьми 6-7 лет. Практическое пособие для воспитателей и методистов ДОУ. – В., 2004 г.</a:t>
            </a:r>
          </a:p>
          <a:p>
            <a:pPr>
              <a:buNone/>
            </a:pPr>
            <a:r>
              <a:rPr lang="ru-RU" sz="2600" dirty="0" smtClean="0"/>
              <a:t>3. </a:t>
            </a:r>
            <a:r>
              <a:rPr lang="ru-RU" sz="2600" dirty="0" err="1" smtClean="0"/>
              <a:t>Маневцова</a:t>
            </a:r>
            <a:r>
              <a:rPr lang="ru-RU" sz="2600" dirty="0" smtClean="0"/>
              <a:t> Л.М., </a:t>
            </a:r>
            <a:r>
              <a:rPr lang="ru-RU" sz="2600" dirty="0" err="1" smtClean="0"/>
              <a:t>Саморукова</a:t>
            </a:r>
            <a:r>
              <a:rPr lang="ru-RU" sz="2600" dirty="0" smtClean="0"/>
              <a:t> П.Г. Мир природы и ребенок. Учебное пособие. – СПб, 1998 г.</a:t>
            </a:r>
          </a:p>
          <a:p>
            <a:pPr>
              <a:buNone/>
            </a:pPr>
            <a:r>
              <a:rPr lang="ru-RU" sz="2600" dirty="0" smtClean="0"/>
              <a:t> 4. Как знакомить дошкольников с природой: Пособие для воспитателей детского сада/ А.А.Каменева и др.- М.,1983</a:t>
            </a:r>
          </a:p>
          <a:p>
            <a:pPr>
              <a:buNone/>
            </a:pPr>
            <a:r>
              <a:rPr lang="ru-RU" sz="2600" dirty="0" smtClean="0"/>
              <a:t>5. Козлова С.А., Куликова Т.А. Дошкольная педагогика.- М.,2000</a:t>
            </a:r>
          </a:p>
          <a:p>
            <a:pPr>
              <a:buNone/>
            </a:pPr>
            <a:r>
              <a:rPr lang="ru-RU" sz="2400" dirty="0" smtClean="0"/>
              <a:t>6. Кондратьева Н.Н. «Мы» Программа экологического образования детей. Санкт-Петербург «Детство-пресс», 2001</a:t>
            </a:r>
          </a:p>
          <a:p>
            <a:pPr>
              <a:buNone/>
            </a:pPr>
            <a:r>
              <a:rPr lang="ru-RU" sz="2400" dirty="0" smtClean="0"/>
              <a:t>7. Николаева С.Н. Воспитание экологической культуры в дошкольном детстве. - М.,1995</a:t>
            </a:r>
          </a:p>
          <a:p>
            <a:pPr>
              <a:buNone/>
            </a:pPr>
            <a:r>
              <a:rPr lang="ru-RU" sz="2400" dirty="0" smtClean="0"/>
              <a:t>8. Серебрякова Т.А. Экологическое образование в дошкольном возрасте.- М.,2006</a:t>
            </a:r>
          </a:p>
          <a:p>
            <a:pPr>
              <a:buNone/>
            </a:pPr>
            <a:r>
              <a:rPr lang="ru-RU" sz="2400" dirty="0" smtClean="0"/>
              <a:t>9. Умственное воспитание детей дошкольного возраста./ Под ред. Н.Н.Поддьякова.-М.,1984            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Спасибо за внимание!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Содержание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Введение</a:t>
            </a:r>
          </a:p>
          <a:p>
            <a:pPr>
              <a:buNone/>
            </a:pPr>
            <a:r>
              <a:rPr lang="ru-RU" sz="2400" dirty="0" smtClean="0"/>
              <a:t>1.Моделирование в детском саду</a:t>
            </a:r>
          </a:p>
          <a:p>
            <a:pPr>
              <a:buNone/>
            </a:pPr>
            <a:r>
              <a:rPr lang="ru-RU" sz="2400" dirty="0" smtClean="0"/>
              <a:t>2.Цель и задачи</a:t>
            </a:r>
          </a:p>
          <a:p>
            <a:pPr>
              <a:buNone/>
            </a:pPr>
            <a:r>
              <a:rPr lang="ru-RU" sz="2400" dirty="0" smtClean="0"/>
              <a:t>3.Модели и требования к ним</a:t>
            </a:r>
          </a:p>
          <a:p>
            <a:pPr>
              <a:buNone/>
            </a:pPr>
            <a:r>
              <a:rPr lang="ru-RU" sz="2400" dirty="0" smtClean="0"/>
              <a:t>4.Классификация моделей</a:t>
            </a:r>
          </a:p>
          <a:p>
            <a:pPr>
              <a:buNone/>
            </a:pPr>
            <a:r>
              <a:rPr lang="ru-RU" sz="2400" dirty="0" smtClean="0"/>
              <a:t>5. Календари природы</a:t>
            </a:r>
          </a:p>
          <a:p>
            <a:pPr>
              <a:buNone/>
            </a:pPr>
            <a:r>
              <a:rPr lang="ru-RU" sz="2400" dirty="0" smtClean="0"/>
              <a:t>6. Карты-схемы</a:t>
            </a:r>
          </a:p>
          <a:p>
            <a:pPr>
              <a:buNone/>
            </a:pPr>
            <a:r>
              <a:rPr lang="ru-RU" sz="2400" dirty="0" smtClean="0"/>
              <a:t>7.Использование </a:t>
            </a:r>
            <a:r>
              <a:rPr lang="ru-RU" sz="2400" dirty="0" err="1" smtClean="0"/>
              <a:t>мнемотаблиц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Заключение</a:t>
            </a:r>
          </a:p>
          <a:p>
            <a:pPr>
              <a:buNone/>
            </a:pPr>
            <a:r>
              <a:rPr lang="ru-RU" sz="2400" dirty="0" smtClean="0"/>
              <a:t> Литература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3968" y="548680"/>
            <a:ext cx="4680520" cy="557748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Наиболее благоприятным периодом для решения задач экологического воспитания является дошкольный возраст.        Маленький ребенок познает мир с открытой душой и сердцем. И то, как он будет относиться к этому миру, научится быть любящим и понимающим природу, воспринимающим себя как часть единой экологической системы, во многом зависит от взрослых, участвующих в его воспитании.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176464" cy="353283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33056"/>
            <a:ext cx="3744416" cy="2592288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332656"/>
            <a:ext cx="4186808" cy="5793507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Моделирование</a:t>
            </a:r>
            <a:r>
              <a:rPr lang="ru-RU" dirty="0" smtClean="0"/>
              <a:t> в детском саду – это совместная деятельность воспитателя и дошкольника, направленная на создание и использование моделей.</a:t>
            </a:r>
          </a:p>
          <a:p>
            <a:r>
              <a:rPr lang="ru-RU" dirty="0" smtClean="0"/>
              <a:t> Моделирование основано на принципе замещения реальных объектов предметами, схематическими изображениями, знаками. </a:t>
            </a:r>
          </a:p>
          <a:p>
            <a:endParaRPr lang="ru-RU" dirty="0"/>
          </a:p>
        </p:txBody>
      </p:sp>
      <p:pic>
        <p:nvPicPr>
          <p:cNvPr id="5" name="Picture 6" descr="C:\Users\Зоенька\Desktop\картинки для наблюдения за погодой\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284378" cy="1284378"/>
          </a:xfrm>
          <a:prstGeom prst="rect">
            <a:avLst/>
          </a:prstGeom>
          <a:noFill/>
        </p:spPr>
      </p:pic>
      <p:pic>
        <p:nvPicPr>
          <p:cNvPr id="6" name="Picture 7" descr="C:\Users\Зоенька\Desktop\картинки для наблюдения за погодой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852936"/>
            <a:ext cx="1214414" cy="1214414"/>
          </a:xfrm>
          <a:prstGeom prst="rect">
            <a:avLst/>
          </a:prstGeom>
          <a:noFill/>
        </p:spPr>
      </p:pic>
      <p:pic>
        <p:nvPicPr>
          <p:cNvPr id="7" name="Рисунок 6" descr="C:\Users\123\Desktop\101_0450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21875" t="21622" r="25000" b="27027"/>
          <a:stretch>
            <a:fillRect/>
          </a:stretch>
        </p:blipFill>
        <p:spPr bwMode="auto">
          <a:xfrm>
            <a:off x="251520" y="1556792"/>
            <a:ext cx="2520280" cy="2736304"/>
          </a:xfrm>
          <a:prstGeom prst="cloud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157192"/>
            <a:ext cx="2178794" cy="149534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941168"/>
            <a:ext cx="2030770" cy="1738692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260648"/>
            <a:ext cx="2448271" cy="2016223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9046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b="1" i="1" dirty="0" smtClean="0"/>
              <a:t>Цель моделирования в детском саду</a:t>
            </a:r>
            <a:r>
              <a:rPr lang="ru-RU" dirty="0" smtClean="0"/>
              <a:t> – обеспечение успешного усвоения детьми знаний об особенностях объектов природы, их структуре, связях и отношениях, существующих между ними. </a:t>
            </a:r>
          </a:p>
          <a:p>
            <a:pPr>
              <a:buNone/>
            </a:pPr>
            <a:r>
              <a:rPr lang="ru-RU" dirty="0" smtClean="0"/>
              <a:t>Использование метода моделирования в работе с детьми дошкольного возраста позволяет решить следующие </a:t>
            </a:r>
            <a:r>
              <a:rPr lang="ru-RU" b="1" u="sng" dirty="0" smtClean="0"/>
              <a:t>задачи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развивает у детей умственную активность, сообразительность, наблюдательность, умение сравнивать;</a:t>
            </a:r>
          </a:p>
          <a:p>
            <a:r>
              <a:rPr lang="ru-RU" dirty="0" smtClean="0"/>
              <a:t>- учит вычленять главные признаки предметов, классифицировать </a:t>
            </a:r>
            <a:r>
              <a:rPr lang="ru-RU" dirty="0" err="1" smtClean="0"/>
              <a:t>обьекты</a:t>
            </a:r>
            <a:r>
              <a:rPr lang="ru-RU" dirty="0" smtClean="0"/>
              <a:t>, выделять противоречивые свойства объекта;</a:t>
            </a:r>
          </a:p>
          <a:p>
            <a:r>
              <a:rPr lang="ru-RU" dirty="0" smtClean="0"/>
              <a:t>- наглядно увидеть, понять связи и зависимость в окружающем мире;</a:t>
            </a:r>
          </a:p>
          <a:p>
            <a:r>
              <a:rPr lang="ru-RU" dirty="0" smtClean="0"/>
              <a:t>- способствует развитию речевых навыков, психических процессов и в целом интеллектуальному развитию дошкольника.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Модель </a:t>
            </a:r>
            <a:r>
              <a:rPr lang="ru-RU" sz="2400" dirty="0" smtClean="0"/>
              <a:t>– система объектов или знаков, воспроизводящая некоторые существенные свойства системы-оригинала. Модель используется в качестве заместителя изучаемой системы. Модель упрощает структуру оригинала, она служит обобщённым отражением явления</a:t>
            </a:r>
          </a:p>
          <a:p>
            <a:pPr algn="ctr">
              <a:buNone/>
            </a:pPr>
            <a:r>
              <a:rPr lang="ru-RU" sz="2400" b="1" dirty="0" smtClean="0"/>
              <a:t>Требования к модели:</a:t>
            </a:r>
            <a:endParaRPr lang="ru-RU" sz="2400" dirty="0" smtClean="0"/>
          </a:p>
          <a:p>
            <a:r>
              <a:rPr lang="ru-RU" sz="2400" dirty="0" smtClean="0"/>
              <a:t> Модель должна отражать обобщенный образ и подходить к группе объектов.</a:t>
            </a:r>
          </a:p>
          <a:p>
            <a:r>
              <a:rPr lang="ru-RU" sz="2400" dirty="0" smtClean="0"/>
              <a:t> Раскрыть существенное в объекте.</a:t>
            </a:r>
          </a:p>
          <a:p>
            <a:r>
              <a:rPr lang="ru-RU" sz="2400" dirty="0" smtClean="0"/>
              <a:t> Замысел по созданию модели следует обсудить с детьми, чтобы она была им понятна.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Экологические модели можно </a:t>
            </a:r>
            <a:r>
              <a:rPr lang="ru-RU" sz="2400" b="1" dirty="0" smtClean="0"/>
              <a:t>классифицировать</a:t>
            </a:r>
            <a:r>
              <a:rPr lang="ru-RU" sz="2400" dirty="0" smtClean="0"/>
              <a:t> по разным основаниям:</a:t>
            </a:r>
          </a:p>
          <a:p>
            <a:r>
              <a:rPr lang="ru-RU" sz="2400" dirty="0" smtClean="0"/>
              <a:t>- по характеру моделирования – модели объектов, процессов;</a:t>
            </a:r>
          </a:p>
          <a:p>
            <a:r>
              <a:rPr lang="ru-RU" sz="2400" dirty="0" smtClean="0"/>
              <a:t>- по внешнему виду – плоскостные и объёмные;</a:t>
            </a:r>
          </a:p>
          <a:p>
            <a:r>
              <a:rPr lang="ru-RU" sz="2400" dirty="0" smtClean="0"/>
              <a:t>- по месту расположения – настенные, настольные и напольные;</a:t>
            </a:r>
          </a:p>
          <a:p>
            <a:r>
              <a:rPr lang="ru-RU" sz="2400" dirty="0" smtClean="0"/>
              <a:t>- по способу использования – статические и динамические и т. 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В дошкольном обучении можно применять разные виды моделей</a:t>
            </a:r>
            <a:endParaRPr lang="ru-RU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Типы календарей природы </a:t>
            </a:r>
            <a:br>
              <a:rPr lang="ru-RU" sz="3200" dirty="0" smtClean="0">
                <a:solidFill>
                  <a:srgbClr val="00B050"/>
                </a:solidFill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/>
              <a:t>I.Календари</a:t>
            </a:r>
            <a:r>
              <a:rPr lang="ru-RU" sz="2400" dirty="0" smtClean="0"/>
              <a:t> наблюдений за сезонными явлениями природы </a:t>
            </a: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II. Календари наблюдений за ростом и развитием растений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III. Календарь наблюдений за птицами</a:t>
            </a:r>
            <a:endParaRPr lang="ru-RU" sz="2400" dirty="0"/>
          </a:p>
        </p:txBody>
      </p:sp>
      <p:pic>
        <p:nvPicPr>
          <p:cNvPr id="5" name="Picture 5" descr="ST8305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2859578" cy="214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Зоенька\Desktop\ээээ\SAM_2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361952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286</TotalTime>
  <Words>695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Использование технологии моделирования  в экологическом образовании  дошкольников </vt:lpstr>
      <vt:lpstr>Содержание</vt:lpstr>
      <vt:lpstr>Слайд 3</vt:lpstr>
      <vt:lpstr>Слайд 4</vt:lpstr>
      <vt:lpstr>Слайд 5</vt:lpstr>
      <vt:lpstr>Слайд 6</vt:lpstr>
      <vt:lpstr>Слайд 7</vt:lpstr>
      <vt:lpstr>В дошкольном обучении можно применять разные виды моделей</vt:lpstr>
      <vt:lpstr>Типы календарей природы  </vt:lpstr>
      <vt:lpstr>Карты-схемы</vt:lpstr>
      <vt:lpstr>Использование мнемотаблиц </vt:lpstr>
      <vt:lpstr>Работа с мнемотаблицами</vt:lpstr>
      <vt:lpstr>Заключение</vt:lpstr>
      <vt:lpstr>Слайд 14</vt:lpstr>
      <vt:lpstr>Литература 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моделирования  в экологическом образовании  дошкольников </dc:title>
  <dc:creator>User</dc:creator>
  <cp:lastModifiedBy>Детсад</cp:lastModifiedBy>
  <cp:revision>28</cp:revision>
  <dcterms:created xsi:type="dcterms:W3CDTF">2015-11-04T10:00:50Z</dcterms:created>
  <dcterms:modified xsi:type="dcterms:W3CDTF">2016-09-19T11:24:02Z</dcterms:modified>
</cp:coreProperties>
</file>